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6" r:id="rId5"/>
    <p:sldId id="262" r:id="rId6"/>
    <p:sldId id="263" r:id="rId7"/>
    <p:sldId id="260" r:id="rId8"/>
    <p:sldId id="261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68BDB-5A2B-4E2A-877E-353372D30402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97788-5C6C-4E83-831E-BCF00692D99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6693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9pPr>
          </a:lstStyle>
          <a:p>
            <a:pPr eaLnBrk="1" hangingPunct="1"/>
            <a:fld id="{336E4C13-2A1A-46D1-82E2-3701C074B75E}" type="slidenum">
              <a:rPr lang="en-US" altLang="zh-TW" i="0">
                <a:ea typeface="新細明體" pitchFamily="18" charset="-120"/>
              </a:rPr>
              <a:pPr eaLnBrk="1" hangingPunct="1"/>
              <a:t>4</a:t>
            </a:fld>
            <a:endParaRPr lang="en-US" altLang="zh-TW" i="0">
              <a:ea typeface="新細明體" pitchFamily="18" charset="-12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9pPr>
          </a:lstStyle>
          <a:p>
            <a:pPr eaLnBrk="1" hangingPunct="1"/>
            <a:fld id="{E2AD89D2-C6B2-4FDE-A5F1-42C5A0D0EEF0}" type="slidenum">
              <a:rPr lang="en-US" altLang="zh-TW" i="0">
                <a:ea typeface="新細明體" pitchFamily="18" charset="-120"/>
              </a:rPr>
              <a:pPr eaLnBrk="1" hangingPunct="1"/>
              <a:t>5</a:t>
            </a:fld>
            <a:endParaRPr lang="en-US" altLang="zh-TW" i="0">
              <a:ea typeface="新細明體" pitchFamily="18" charset="-120"/>
            </a:endParaRPr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9pPr>
          </a:lstStyle>
          <a:p>
            <a:pPr eaLnBrk="1" hangingPunct="1"/>
            <a:fld id="{436392B5-42AD-4AB4-825B-35C3721B7635}" type="slidenum">
              <a:rPr lang="en-US" altLang="zh-TW" i="0">
                <a:ea typeface="新細明體" pitchFamily="18" charset="-120"/>
              </a:rPr>
              <a:pPr eaLnBrk="1" hangingPunct="1"/>
              <a:t>7</a:t>
            </a:fld>
            <a:endParaRPr lang="en-US" altLang="zh-TW" i="0">
              <a:ea typeface="新細明體" pitchFamily="18" charset="-120"/>
            </a:endParaRPr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9pPr>
          </a:lstStyle>
          <a:p>
            <a:pPr eaLnBrk="1" hangingPunct="1"/>
            <a:fld id="{574FA0C7-2C16-41D8-8417-B89EDF2D5C96}" type="slidenum">
              <a:rPr lang="en-US" altLang="zh-TW" i="0">
                <a:ea typeface="新細明體" pitchFamily="18" charset="-120"/>
              </a:rPr>
              <a:pPr eaLnBrk="1" hangingPunct="1"/>
              <a:t>8</a:t>
            </a:fld>
            <a:endParaRPr lang="en-US" altLang="zh-TW" i="0">
              <a:ea typeface="新細明體" pitchFamily="18" charset="-120"/>
            </a:endParaRPr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9pPr>
          </a:lstStyle>
          <a:p>
            <a:pPr eaLnBrk="1" hangingPunct="1"/>
            <a:fld id="{3152CAB8-4F96-4E31-A748-6E13436F3FCA}" type="slidenum">
              <a:rPr lang="en-US" altLang="zh-TW" i="0">
                <a:ea typeface="新細明體" pitchFamily="18" charset="-120"/>
              </a:rPr>
              <a:pPr eaLnBrk="1" hangingPunct="1"/>
              <a:t>9</a:t>
            </a:fld>
            <a:endParaRPr lang="en-US" altLang="zh-TW" i="0">
              <a:ea typeface="新細明體" pitchFamily="18" charset="-120"/>
            </a:endParaRPr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72B2-7185-479F-B2C5-A2F6FE17C904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AE59-4D82-4663-A0E9-2C209BC7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79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72B2-7185-479F-B2C5-A2F6FE17C904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AE59-4D82-4663-A0E9-2C209BC7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843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72B2-7185-479F-B2C5-A2F6FE17C904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AE59-4D82-4663-A0E9-2C209BC7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09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72B2-7185-479F-B2C5-A2F6FE17C904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AE59-4D82-4663-A0E9-2C209BC7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3170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72B2-7185-479F-B2C5-A2F6FE17C904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AE59-4D82-4663-A0E9-2C209BC7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5034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72B2-7185-479F-B2C5-A2F6FE17C904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AE59-4D82-4663-A0E9-2C209BC7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55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72B2-7185-479F-B2C5-A2F6FE17C904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AE59-4D82-4663-A0E9-2C209BC7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4418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72B2-7185-479F-B2C5-A2F6FE17C904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AE59-4D82-4663-A0E9-2C209BC7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0614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72B2-7185-479F-B2C5-A2F6FE17C904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AE59-4D82-4663-A0E9-2C209BC7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203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72B2-7185-479F-B2C5-A2F6FE17C904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AE59-4D82-4663-A0E9-2C209BC7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436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372B2-7185-479F-B2C5-A2F6FE17C904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2AE59-4D82-4663-A0E9-2C209BC7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22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372B2-7185-479F-B2C5-A2F6FE17C904}" type="datetimeFigureOut">
              <a:rPr lang="zh-TW" altLang="en-US" smtClean="0"/>
              <a:t>2014/11/18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2AE59-4D82-4663-A0E9-2C209BC7FC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236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資訊安全與個人資料保護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421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什麼是個人隱私資料？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75856" y="1628800"/>
            <a:ext cx="3178696" cy="4525963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姓名</a:t>
            </a:r>
            <a:endParaRPr lang="en-US" altLang="zh-TW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生日</a:t>
            </a:r>
            <a:endParaRPr lang="en-US" altLang="zh-TW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住址</a:t>
            </a:r>
            <a:endParaRPr lang="en-US" altLang="zh-TW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電話</a:t>
            </a:r>
            <a:endParaRPr lang="en-US" altLang="zh-TW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5.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身分證字號</a:t>
            </a:r>
            <a:endParaRPr lang="en-US" altLang="zh-TW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6.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信用卡帳號</a:t>
            </a:r>
            <a:endParaRPr lang="en-US" altLang="zh-TW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7.</a:t>
            </a:r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密碼</a:t>
            </a:r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5308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資訊安全與個人隱私資料保護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2132856"/>
            <a:ext cx="8496944" cy="3744416"/>
          </a:xfrm>
        </p:spPr>
        <p:txBody>
          <a:bodyPr>
            <a:normAutofit/>
          </a:bodyPr>
          <a:lstStyle/>
          <a:p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註冊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、登記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或輸入個人資料時，應注意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該單位或網站的公信度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隱私權保護政策、資料加密等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5143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只填寫必要資料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不要輕易洩露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會危害自身安全的資料。</a:t>
            </a: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979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個人資料使用在哪裡？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728" y="2276872"/>
            <a:ext cx="6407943" cy="3096939"/>
          </a:xfrm>
        </p:spPr>
        <p:txBody>
          <a:bodyPr>
            <a:no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申辦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政府、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學校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機關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各項業務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</a:p>
          <a:p>
            <a:pPr eaLnBrk="1" hangingPunct="1">
              <a:lnSpc>
                <a:spcPct val="150000"/>
              </a:lnSpc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金融機構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往來時</a:t>
            </a:r>
          </a:p>
          <a:p>
            <a:pPr eaLnBrk="1" hangingPunct="1">
              <a:lnSpc>
                <a:spcPct val="150000"/>
              </a:lnSpc>
            </a:pP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進行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實體或線上購物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endPara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50000"/>
              </a:lnSpc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申請成為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會員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</a:p>
          <a:p>
            <a:pPr eaLnBrk="1" hangingPunct="1">
              <a:lnSpc>
                <a:spcPct val="150000"/>
              </a:lnSpc>
            </a:pP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參加</a:t>
            </a:r>
            <a:r>
              <a:rPr lang="zh-TW" altLang="en-US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商業促銷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</a:t>
            </a:r>
            <a:endPara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713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2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16832"/>
            <a:ext cx="6624736" cy="4749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網站隱私保護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機制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22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67744" y="1340768"/>
            <a:ext cx="5760640" cy="504056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網站隱私權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政策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的收集與使用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</a:p>
        </p:txBody>
      </p:sp>
    </p:spTree>
    <p:extLst>
      <p:ext uri="{BB962C8B-B14F-4D97-AF65-F5344CB8AC3E}">
        <p14:creationId xmlns:p14="http://schemas.microsoft.com/office/powerpoint/2010/main" val="278729823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使用與官網相似的網址與頁面 </a:t>
            </a:r>
            <a:endPara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網路釣客常仿冒知名公司網站，架設以假亂真的山寨網頁或使用變形的網址。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例如：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www.yahoo.com.tw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可能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變成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www.yhaoo.com.tw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再用電子郵件或即時通訊軟體發送主旨為緊急通知的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email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，要求使用者按下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E-mail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中的連結，來更改帳戶、密碼或信用卡密碼等資料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83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網站隱私保護機制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758" y="1520490"/>
            <a:ext cx="4032250" cy="864691"/>
          </a:xfrm>
        </p:spPr>
        <p:txBody>
          <a:bodyPr/>
          <a:lstStyle/>
          <a:p>
            <a:pPr eaLnBrk="1" hangingPunct="1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確認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網站網址</a:t>
            </a:r>
            <a:endPara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 eaLnBrk="1" hangingPunct="1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避免釣魚網站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陷阱</a:t>
            </a:r>
            <a:endPara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8198" name="Picture 5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58210"/>
            <a:ext cx="6696744" cy="5032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Oval 6"/>
          <p:cNvSpPr>
            <a:spLocks noChangeArrowheads="1"/>
          </p:cNvSpPr>
          <p:nvPr/>
        </p:nvSpPr>
        <p:spPr bwMode="auto">
          <a:xfrm>
            <a:off x="6012160" y="2721832"/>
            <a:ext cx="358775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9pPr>
          </a:lstStyle>
          <a:p>
            <a:pPr eaLnBrk="1" hangingPunct="1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200" name="Oval 7"/>
          <p:cNvSpPr>
            <a:spLocks noChangeArrowheads="1"/>
          </p:cNvSpPr>
          <p:nvPr/>
        </p:nvSpPr>
        <p:spPr bwMode="auto">
          <a:xfrm>
            <a:off x="1691680" y="2708920"/>
            <a:ext cx="358775" cy="2159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1pPr>
            <a:lvl2pPr marL="742950" indent="-28575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2pPr>
            <a:lvl3pPr marL="11430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3pPr>
            <a:lvl4pPr marL="16002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4pPr>
            <a:lvl5pPr marL="2057400" indent="-228600" eaLnBrk="0" hangingPunct="0"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i="1">
                <a:solidFill>
                  <a:schemeClr val="tx1"/>
                </a:solidFill>
                <a:latin typeface="Arial" pitchFamily="34" charset="0"/>
                <a:ea typeface="標楷體" pitchFamily="65" charset="-120"/>
              </a:defRPr>
            </a:lvl9pPr>
          </a:lstStyle>
          <a:p>
            <a:pPr eaLnBrk="1" hangingPunct="1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44008" y="1484784"/>
            <a:ext cx="403225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網站服務安全性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個資傳送時是否有加密</a:t>
            </a:r>
          </a:p>
          <a:p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591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5552E7-4A60-4695-AB5F-91F77666A925}" type="slidenum">
              <a:rPr lang="en-US" altLang="zh-TW">
                <a:latin typeface="微軟正黑體" panose="020B0604030504040204" pitchFamily="34" charset="-120"/>
                <a:ea typeface="微軟正黑體" panose="020B0604030504040204" pitchFamily="34" charset="-120"/>
              </a:rPr>
              <a:pPr>
                <a:defRPr/>
              </a:pPr>
              <a:t>8</a:t>
            </a:fld>
            <a:endParaRPr lang="en-US" altLang="zh-TW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個人警覺與保護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除非必要，避免在網站留存個人詳細資訊</a:t>
            </a:r>
          </a:p>
          <a:p>
            <a:pPr eaLnBrk="1" hangingPunct="1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除非必要，儘量避免同意網站使用個人資料在其他用途及分享</a:t>
            </a:r>
          </a:p>
        </p:txBody>
      </p:sp>
      <p:pic>
        <p:nvPicPr>
          <p:cNvPr id="773124" name="Picture 4" descr="yam_pdata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357563"/>
            <a:ext cx="4421188" cy="3257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3125" name="Picture 5" descr="athca_person_data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924175"/>
            <a:ext cx="5543550" cy="318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59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7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個人警覺與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保護</a:t>
            </a:r>
            <a:endPara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672" y="2564904"/>
            <a:ext cx="6192688" cy="2448272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儘量避免電腦系統記住個人資訊及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密碼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endPara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網路交易使用信任之網站及交易</a:t>
            </a:r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機制</a:t>
            </a:r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hangingPunct="1">
              <a:buNone/>
            </a:pPr>
            <a:endPara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不隨便打開不明郵件，不安裝不明程式</a:t>
            </a:r>
          </a:p>
          <a:p>
            <a:pPr marL="0" indent="0" eaLnBrk="1" hangingPunct="1">
              <a:buNone/>
            </a:pPr>
            <a:endParaRPr lang="zh-TW" altLang="en-US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/>
            <a:endParaRPr lang="en-US" altLang="zh-TW" sz="2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741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290</Words>
  <Application>Microsoft Office PowerPoint</Application>
  <PresentationFormat>如螢幕大小 (4:3)</PresentationFormat>
  <Paragraphs>48</Paragraphs>
  <Slides>9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Office 佈景主題</vt:lpstr>
      <vt:lpstr>資訊安全與個人資料保護</vt:lpstr>
      <vt:lpstr>什麼是個人隱私資料？</vt:lpstr>
      <vt:lpstr>資訊安全與個人隱私資料保護</vt:lpstr>
      <vt:lpstr>個人資料使用在哪裡？</vt:lpstr>
      <vt:lpstr>網站隱私保護機制</vt:lpstr>
      <vt:lpstr>使用與官網相似的網址與頁面 </vt:lpstr>
      <vt:lpstr>網站隱私保護機制</vt:lpstr>
      <vt:lpstr>個人警覺與保護</vt:lpstr>
      <vt:lpstr>個人警覺與保護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資訊安全與個人資料保護</dc:title>
  <dc:creator>frogsleep</dc:creator>
  <cp:lastModifiedBy>frogsleep</cp:lastModifiedBy>
  <cp:revision>4</cp:revision>
  <dcterms:created xsi:type="dcterms:W3CDTF">2014-11-17T17:01:32Z</dcterms:created>
  <dcterms:modified xsi:type="dcterms:W3CDTF">2014-11-17T17:34:19Z</dcterms:modified>
</cp:coreProperties>
</file>