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8" r:id="rId2"/>
    <p:sldId id="333" r:id="rId3"/>
    <p:sldId id="276" r:id="rId4"/>
    <p:sldId id="277" r:id="rId5"/>
    <p:sldId id="278" r:id="rId6"/>
    <p:sldId id="296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23" r:id="rId16"/>
    <p:sldId id="324" r:id="rId17"/>
    <p:sldId id="325" r:id="rId18"/>
    <p:sldId id="267" r:id="rId19"/>
    <p:sldId id="269" r:id="rId20"/>
    <p:sldId id="279" r:id="rId21"/>
    <p:sldId id="268" r:id="rId22"/>
    <p:sldId id="280" r:id="rId23"/>
    <p:sldId id="271" r:id="rId24"/>
    <p:sldId id="281" r:id="rId25"/>
    <p:sldId id="295" r:id="rId26"/>
    <p:sldId id="312" r:id="rId27"/>
    <p:sldId id="311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283" r:id="rId37"/>
    <p:sldId id="291" r:id="rId38"/>
    <p:sldId id="292" r:id="rId39"/>
    <p:sldId id="293" r:id="rId40"/>
    <p:sldId id="294" r:id="rId41"/>
    <p:sldId id="321" r:id="rId42"/>
    <p:sldId id="322" r:id="rId43"/>
    <p:sldId id="326" r:id="rId44"/>
    <p:sldId id="327" r:id="rId45"/>
    <p:sldId id="328" r:id="rId46"/>
    <p:sldId id="329" r:id="rId47"/>
    <p:sldId id="330" r:id="rId48"/>
    <p:sldId id="272" r:id="rId49"/>
    <p:sldId id="331" r:id="rId50"/>
    <p:sldId id="332" r:id="rId51"/>
  </p:sldIdLst>
  <p:sldSz cx="9144000" cy="6858000" type="screen4x3"/>
  <p:notesSz cx="6784975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/>
  </p:normalViewPr>
  <p:slideViewPr>
    <p:cSldViewPr snapToGrid="0">
      <p:cViewPr>
        <p:scale>
          <a:sx n="77" d="100"/>
          <a:sy n="77" d="100"/>
        </p:scale>
        <p:origin x="-1680" y="-3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0630" cy="495221"/>
          </a:xfrm>
          <a:prstGeom prst="rect">
            <a:avLst/>
          </a:prstGeom>
        </p:spPr>
        <p:txBody>
          <a:bodyPr vert="horz" lIns="91138" tIns="45569" rIns="91138" bIns="45569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2762" y="0"/>
            <a:ext cx="2940630" cy="495221"/>
          </a:xfrm>
          <a:prstGeom prst="rect">
            <a:avLst/>
          </a:prstGeom>
        </p:spPr>
        <p:txBody>
          <a:bodyPr vert="horz" lIns="91138" tIns="45569" rIns="91138" bIns="45569" rtlCol="0"/>
          <a:lstStyle>
            <a:lvl1pPr algn="r">
              <a:defRPr sz="1200"/>
            </a:lvl1pPr>
          </a:lstStyle>
          <a:p>
            <a:fld id="{1E60D9AB-DB00-4678-AB67-34FBA8A0954B}" type="datetimeFigureOut">
              <a:rPr lang="zh-TW" altLang="en-US" smtClean="0"/>
              <a:t>2015/5/5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09198"/>
            <a:ext cx="2940630" cy="495220"/>
          </a:xfrm>
          <a:prstGeom prst="rect">
            <a:avLst/>
          </a:prstGeom>
        </p:spPr>
        <p:txBody>
          <a:bodyPr vert="horz" lIns="91138" tIns="45569" rIns="91138" bIns="45569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2762" y="9409198"/>
            <a:ext cx="2940630" cy="495220"/>
          </a:xfrm>
          <a:prstGeom prst="rect">
            <a:avLst/>
          </a:prstGeom>
        </p:spPr>
        <p:txBody>
          <a:bodyPr vert="horz" lIns="91138" tIns="45569" rIns="91138" bIns="45569" rtlCol="0" anchor="b"/>
          <a:lstStyle>
            <a:lvl1pPr algn="r">
              <a:defRPr sz="1200"/>
            </a:lvl1pPr>
          </a:lstStyle>
          <a:p>
            <a:fld id="{F207C345-E03E-4833-BCF4-72E32B4BD2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90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015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8" tIns="45569" rIns="91138" bIns="4556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3249" y="1"/>
            <a:ext cx="294015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8" tIns="45569" rIns="91138" bIns="4556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2950"/>
            <a:ext cx="4951413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498" y="4705350"/>
            <a:ext cx="542798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8" tIns="45569" rIns="91138" bIns="455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8981"/>
            <a:ext cx="294015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8" tIns="45569" rIns="91138" bIns="4556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3249" y="9408981"/>
            <a:ext cx="2940156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38" tIns="45569" rIns="91138" bIns="4556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37A259A-938C-449A-87A1-03CF7373BA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08181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0498" indent="-28480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39228" indent="-22784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4919" indent="-22784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0611" indent="-22784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6302" indent="-227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1993" indent="-227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17684" indent="-227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3376" indent="-2278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79A432-280D-42CF-8364-C1DA5AEF34D3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IMG_21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9613"/>
            <a:ext cx="9144000" cy="756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849313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449513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3E58765-F737-48A0-8006-07D73B6BE3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4956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9A96A-DBAA-4F6A-B576-6E1D1B0E46A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198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48707-8086-45B1-A672-5A2CAB4E608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89045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A4170-200D-4FFB-825B-616FC9EAC48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7471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DFAE-2253-4684-AA71-395F0E2616B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669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14EF38-BE4F-4D79-BE22-F2372540FEE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009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C1366-83C9-44CF-9E2C-CE04A51700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30726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869F-0C40-4BE6-8D60-A349C2D319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12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320EA-8A2B-4115-A9A7-7E580CF137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2593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8C78D-E34E-4DF6-8C79-E3BBFB099C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912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CB13F-B99A-460F-B306-B43247A571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42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03D50-24A4-4812-B026-D158F3133C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979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B351C-1C5D-4B0B-A148-C2FCE1300F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5778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IMG_2115v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4338"/>
            <a:ext cx="9144000" cy="756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4AB7506-EE48-4696-80BA-9CA2A85B24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../&#31461;&#26360;&#32362;&#26412;/&#29242;&#29242;&#19968;&#23450;&#26377;&#36774;&#27861;.ppt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&#30456;&#38364;&#36039;&#26009;/&#29242;&#29242;&#19968;&#23450;&#26377;&#36774;&#27861;&#20839;&#23481;&#20998;&#26512;.docx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hyperlink" Target="&#38899;&#27138;/&#24287;&#26371;.mp3" TargetMode="External"/><Relationship Id="rId2" Type="http://schemas.openxmlformats.org/officeDocument/2006/relationships/hyperlink" Target="https://www.youtube.com/watch?v=hcEuA76UTI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38899;&#27138;/&#25955;&#22580;&#38651;&#24433;.mp3" TargetMode="External"/><Relationship Id="rId5" Type="http://schemas.openxmlformats.org/officeDocument/2006/relationships/image" Target="../media/image6.jpeg"/><Relationship Id="rId4" Type="http://schemas.openxmlformats.org/officeDocument/2006/relationships/hyperlink" Target="&#38899;&#27138;/&#26376;&#29748;.mp3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../&#31461;&#26360;&#32362;&#26412;/&#23229;&#23229;&#30340;&#32005;&#27801;&#30332;.ppt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../&#31461;&#26360;&#32362;&#26412;/&#23229;&#23229;&#30340;&#32005;&#27801;&#30332;(&#25991;&#23383;&#29256;).ppt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&#30456;&#38364;&#36039;&#26009;/&#23229;&#23229;&#30340;&#32005;&#27801;&#30332;&#20839;&#23481;&#20998;&#26512;.docx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17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hyperlink" Target="../5.&#22283;&#31435;&#20844;&#20849;&#36039;&#35338;&#22294;&#26360;&#39208;/&#22283;&#31435;&#20844;&#20849;&#36039;&#35338;&#22294;&#26360;&#39208;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10.jpeg"/><Relationship Id="rId4" Type="http://schemas.openxmlformats.org/officeDocument/2006/relationships/slide" Target="slide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4.xml"/><Relationship Id="rId1" Type="http://schemas.openxmlformats.org/officeDocument/2006/relationships/audio" Target="../media/audio1.wav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&#30456;&#38364;&#36039;&#26009;/PISA.pdf" TargetMode="External"/><Relationship Id="rId2" Type="http://schemas.openxmlformats.org/officeDocument/2006/relationships/hyperlink" Target="&#30456;&#38364;&#36039;&#26009;/&#21335;&#26997;&#27954;.pdf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Genuine\Desktop\2786001_09111579600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79123"/>
            <a:ext cx="3709558" cy="2336587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77875"/>
            <a:ext cx="9144000" cy="1470025"/>
          </a:xfrm>
        </p:spPr>
        <p:txBody>
          <a:bodyPr/>
          <a:lstStyle/>
          <a:p>
            <a:pPr eaLnBrk="1" hangingPunct="1"/>
            <a:r>
              <a:rPr lang="zh-TW" altLang="en-US" sz="6000" b="1" dirty="0" smtClean="0">
                <a:latin typeface="華康童童體" pitchFamily="49" charset="-120"/>
                <a:ea typeface="華康童童體" pitchFamily="49" charset="-120"/>
              </a:rPr>
              <a:t>閱讀是夢想起飛的翅膀</a:t>
            </a:r>
            <a:endParaRPr lang="en-GB" altLang="en-US" sz="6000" b="1" dirty="0" smtClean="0">
              <a:latin typeface="華康童童體" pitchFamily="49" charset="-120"/>
              <a:ea typeface="華康童童體" pitchFamily="49" charset="-12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27" y="2583078"/>
            <a:ext cx="6221413" cy="1752600"/>
          </a:xfrm>
        </p:spPr>
        <p:txBody>
          <a:bodyPr/>
          <a:lstStyle/>
          <a:p>
            <a:pPr eaLnBrk="1" hangingPunct="1"/>
            <a:r>
              <a:rPr lang="zh-TW" altLang="en-US" sz="40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臺北市清江國小</a:t>
            </a:r>
            <a:endParaRPr lang="en-US" altLang="zh-TW" sz="40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r>
              <a:rPr lang="zh-TW" altLang="en-US" sz="40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         陳麒元老師</a:t>
            </a:r>
            <a:endParaRPr lang="en-GB" altLang="en-US" sz="4000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6385" name="Picture 1" descr="C:\Users\Genuine\Desktop\2007911222055605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14106">
            <a:off x="7175756" y="331830"/>
            <a:ext cx="1309306" cy="71997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3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固定時間閱讀，千萬不要被其他事務耽擱。</a:t>
            </a:r>
            <a:endParaRPr lang="zh-TW" altLang="en-US" sz="3200" dirty="0"/>
          </a:p>
        </p:txBody>
      </p:sp>
      <p:pic>
        <p:nvPicPr>
          <p:cNvPr id="5" name="內容版面配置區 4" descr="1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鼓勵孩子時常一卷在手，利用空閒或等候的時間閱讀。</a:t>
            </a:r>
            <a:endParaRPr lang="zh-TW" altLang="en-US" dirty="0"/>
          </a:p>
        </p:txBody>
      </p:sp>
      <p:pic>
        <p:nvPicPr>
          <p:cNvPr id="5" name="內容版面配置區 4" descr="15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0440" y="1717589"/>
            <a:ext cx="3725763" cy="2794322"/>
          </a:xfrm>
        </p:spPr>
      </p:pic>
      <p:pic>
        <p:nvPicPr>
          <p:cNvPr id="3074" name="Picture 2" descr="H:\講師\4.閱讀\照片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8599" y="2665971"/>
            <a:ext cx="3728136" cy="2796102"/>
          </a:xfrm>
          <a:prstGeom prst="rect">
            <a:avLst/>
          </a:prstGeom>
          <a:noFill/>
        </p:spPr>
      </p:pic>
      <p:pic>
        <p:nvPicPr>
          <p:cNvPr id="1026" name="Picture 2" descr="H:\講師\4.閱讀\照片\17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323" y="3385751"/>
            <a:ext cx="4031199" cy="2625168"/>
          </a:xfrm>
          <a:prstGeom prst="rect">
            <a:avLst/>
          </a:prstGeom>
          <a:noFill/>
        </p:spPr>
      </p:pic>
      <p:grpSp>
        <p:nvGrpSpPr>
          <p:cNvPr id="14" name="群組 13"/>
          <p:cNvGrpSpPr/>
          <p:nvPr/>
        </p:nvGrpSpPr>
        <p:grpSpPr>
          <a:xfrm>
            <a:off x="535461" y="3373395"/>
            <a:ext cx="4061252" cy="2710254"/>
            <a:chOff x="535461" y="3373395"/>
            <a:chExt cx="4061252" cy="2710254"/>
          </a:xfrm>
        </p:grpSpPr>
        <p:cxnSp>
          <p:nvCxnSpPr>
            <p:cNvPr id="9" name="直線接點 8"/>
            <p:cNvCxnSpPr/>
            <p:nvPr/>
          </p:nvCxnSpPr>
          <p:spPr>
            <a:xfrm>
              <a:off x="605481" y="3422822"/>
              <a:ext cx="3991232" cy="2594919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 rot="10800000" flipV="1">
              <a:off x="535461" y="3373395"/>
              <a:ext cx="4048897" cy="2710254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購買圖書作為獎勵子女的禮物。</a:t>
            </a:r>
          </a:p>
          <a:p>
            <a:endParaRPr lang="zh-TW" altLang="en-US" b="1" dirty="0"/>
          </a:p>
        </p:txBody>
      </p:sp>
      <p:pic>
        <p:nvPicPr>
          <p:cNvPr id="5" name="內容版面配置區 4" descr="1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72914" y="1678849"/>
            <a:ext cx="4038600" cy="318241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輕鬆地閱讀，才能快樂地「悅」讀。</a:t>
            </a:r>
            <a:endParaRPr lang="zh-TW" altLang="en-US" sz="3200" dirty="0"/>
          </a:p>
        </p:txBody>
      </p:sp>
      <p:pic>
        <p:nvPicPr>
          <p:cNvPr id="5" name="內容版面配置區 4" descr="1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68468" y="1600200"/>
            <a:ext cx="3398064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維持閱讀的熱情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None/>
            </a:pPr>
            <a:r>
              <a:rPr lang="en-US" altLang="zh-TW" sz="3000" dirty="0" smtClean="0"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訂下家庭閱讀時間，不可輕忽。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None/>
            </a:pPr>
            <a:r>
              <a:rPr lang="en-US" altLang="zh-TW" sz="3000" dirty="0" smtClean="0">
                <a:latin typeface="標楷體" pitchFamily="65" charset="-120"/>
                <a:ea typeface="標楷體" pitchFamily="65" charset="-120"/>
              </a:rPr>
              <a:t>(2)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和孩子討論，切記不是考試。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None/>
            </a:pPr>
            <a:r>
              <a:rPr lang="en-US" altLang="zh-TW" sz="3000" dirty="0" smtClean="0">
                <a:latin typeface="標楷體" pitchFamily="65" charset="-120"/>
                <a:ea typeface="標楷體" pitchFamily="65" charset="-120"/>
              </a:rPr>
              <a:t>(3)</a:t>
            </a:r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鼓勵孩子運用口說與文字表達，這是培養創造力思考的契機。</a:t>
            </a:r>
            <a:endParaRPr lang="en-US" altLang="zh-TW" sz="30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sz="3200" dirty="0"/>
          </a:p>
        </p:txBody>
      </p:sp>
      <p:pic>
        <p:nvPicPr>
          <p:cNvPr id="5" name="內容版面配置區 4" descr="1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02075" y="2211859"/>
            <a:ext cx="3471763" cy="260382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241854"/>
          </a:xfrm>
        </p:spPr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家裡沒有書，怎麼辦？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241854"/>
          </a:xfrm>
        </p:spPr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圖書館借書可以解決。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461316" y="2938873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小孩沉迷電視或電玩遊戲。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3"/>
          <p:cNvSpPr txBox="1">
            <a:spLocks/>
          </p:cNvSpPr>
          <p:nvPr/>
        </p:nvSpPr>
        <p:spPr bwMode="auto">
          <a:xfrm>
            <a:off x="4652316" y="2938873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外務太多，就把外務關了。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465432" y="4302259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自己沒有閱讀習慣。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內容版面配置區 3"/>
          <p:cNvSpPr txBox="1">
            <a:spLocks/>
          </p:cNvSpPr>
          <p:nvPr/>
        </p:nvSpPr>
        <p:spPr bwMode="auto">
          <a:xfrm>
            <a:off x="4656432" y="4302259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從簡單且有興趣的主題開始閱讀。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241854"/>
          </a:xfrm>
        </p:spPr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漫畫書合適嗎？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1241854"/>
          </a:xfrm>
        </p:spPr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先引發興趣再慢慢改成圖畫書與文字書。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461316" y="3297226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小孩閱讀偏食，只喜歡看某類書籍。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3"/>
          <p:cNvSpPr txBox="1">
            <a:spLocks/>
          </p:cNvSpPr>
          <p:nvPr/>
        </p:nvSpPr>
        <p:spPr bwMode="auto">
          <a:xfrm>
            <a:off x="4652316" y="3297226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為彼此選擇不同的書籍。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469548" y="4590586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小孩有各自的喜愛。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 bwMode="auto">
          <a:xfrm>
            <a:off x="4660548" y="4590586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陪伴他</a:t>
            </a: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們</a:t>
            </a: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共讀一本書。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2897686"/>
            <a:ext cx="4038600" cy="1241854"/>
          </a:xfrm>
        </p:spPr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不知道哪種書籍適合孩子。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2897686"/>
            <a:ext cx="4038600" cy="1241854"/>
          </a:xfrm>
        </p:spPr>
        <p:txBody>
          <a:bodyPr/>
          <a:lstStyle/>
          <a:p>
            <a:pPr lvl="0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學校、圖書館、好書大家讀、中小學生優良讀物推薦。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461316" y="4458784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小孩看書的速度很慢。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3"/>
          <p:cNvSpPr txBox="1">
            <a:spLocks/>
          </p:cNvSpPr>
          <p:nvPr/>
        </p:nvSpPr>
        <p:spPr bwMode="auto">
          <a:xfrm>
            <a:off x="4652316" y="4458784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重質不重量。應該要有「不要急」的想法。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內容版面配置區 2"/>
          <p:cNvSpPr txBox="1">
            <a:spLocks/>
          </p:cNvSpPr>
          <p:nvPr/>
        </p:nvSpPr>
        <p:spPr bwMode="auto">
          <a:xfrm>
            <a:off x="465432" y="1423078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閱讀的熱情難以延續。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內容版面配置區 3"/>
          <p:cNvSpPr txBox="1">
            <a:spLocks/>
          </p:cNvSpPr>
          <p:nvPr/>
        </p:nvSpPr>
        <p:spPr bwMode="auto">
          <a:xfrm>
            <a:off x="4656432" y="1423078"/>
            <a:ext cx="4038600" cy="124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習慣必須培養，只要輕忽就前功盡棄了。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 descr="H:\講師\4.閱讀\照片\20 (2)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9254" y="494270"/>
            <a:ext cx="1010760" cy="921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  <p:bldP spid="1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爺爺一定有辦法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9" descr="ya01">
            <a:hlinkClick r:id="rId2" action="ppaction://hlinkpres?slideindex=1&amp;slidetitle=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-16000"/>
          </a:blip>
          <a:srcRect l="18878" t="7777" r="25334" b="36435"/>
          <a:stretch>
            <a:fillRect/>
          </a:stretch>
        </p:blipFill>
        <p:spPr bwMode="auto">
          <a:xfrm>
            <a:off x="2718486" y="1715656"/>
            <a:ext cx="3768811" cy="422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活動分享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9" y="1822626"/>
            <a:ext cx="4547277" cy="698157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故事內容提問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906171" y="2456948"/>
            <a:ext cx="4547277" cy="6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專屬的被子或寶貝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910289" y="3091273"/>
            <a:ext cx="4547277" cy="6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猶太人的生活習俗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906168" y="3729720"/>
            <a:ext cx="4547277" cy="6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老鼠的代言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897929" y="4364042"/>
            <a:ext cx="5132167" cy="6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藝術創作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C:\Users\Genuine\Desktop\thBN7VAB3F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98945">
            <a:off x="6268496" y="2136174"/>
            <a:ext cx="20193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李潼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賴西安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leeton.jp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6155" y="1600200"/>
            <a:ext cx="3609994" cy="4525963"/>
          </a:xfrm>
        </p:spPr>
      </p:pic>
      <p:pic>
        <p:nvPicPr>
          <p:cNvPr id="1026" name="Picture 2" descr="H:\講師\4.閱讀\M04075657_big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08049" y="1767016"/>
            <a:ext cx="1156129" cy="1156129"/>
          </a:xfrm>
          <a:prstGeom prst="rect">
            <a:avLst/>
          </a:prstGeom>
          <a:noFill/>
        </p:spPr>
      </p:pic>
      <p:pic>
        <p:nvPicPr>
          <p:cNvPr id="5" name="Picture 2" descr="H:\講師\4.閱讀\M04075657_big.jp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9811" y="3216904"/>
            <a:ext cx="1156129" cy="1156129"/>
          </a:xfrm>
          <a:prstGeom prst="rect">
            <a:avLst/>
          </a:prstGeom>
          <a:noFill/>
        </p:spPr>
      </p:pic>
      <p:pic>
        <p:nvPicPr>
          <p:cNvPr id="6" name="Picture 2" descr="H:\講師\4.閱讀\M04075657_big.jp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03930" y="4654435"/>
            <a:ext cx="1156129" cy="11561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藝術創作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回收物大挑戰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1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7468" y="1600200"/>
            <a:ext cx="3398064" cy="4525963"/>
          </a:xfrm>
        </p:spPr>
      </p:pic>
      <p:pic>
        <p:nvPicPr>
          <p:cNvPr id="8" name="內容版面配置區 7" descr="19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68468" y="1600200"/>
            <a:ext cx="3398064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媽媽的紅沙發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4" descr="\\C224\teacher\403\sofa.jpg">
            <a:hlinkClick r:id="rId2" action="ppaction://hlinkpres?slideindex=1&amp;slidetitle=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44522" y="1451916"/>
            <a:ext cx="46549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媽媽的紅沙發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文字版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Picture 4" descr="\\C224\teacher\403\sofa.jpg">
            <a:hlinkClick r:id="rId2" action="ppaction://hlinkpres?slideindex=1&amp;slidetitle=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44522" y="1451916"/>
            <a:ext cx="465495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活動分享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914409" y="1822626"/>
            <a:ext cx="4547277" cy="698157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故事內容提問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 bwMode="auto">
          <a:xfrm>
            <a:off x="906171" y="2456948"/>
            <a:ext cx="4547277" cy="6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為家人服務</a:t>
            </a:r>
            <a:endParaRPr lang="zh-TW" altLang="en-US" sz="3200" kern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內容版面配置區 2"/>
          <p:cNvSpPr txBox="1">
            <a:spLocks/>
          </p:cNvSpPr>
          <p:nvPr/>
        </p:nvSpPr>
        <p:spPr bwMode="auto">
          <a:xfrm>
            <a:off x="910289" y="3091273"/>
            <a:ext cx="4547277" cy="6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挫折</a:t>
            </a:r>
            <a:r>
              <a:rPr lang="en-US" altLang="zh-TW" sz="3200" kern="0" dirty="0" smtClean="0">
                <a:latin typeface="標楷體" pitchFamily="65" charset="-120"/>
                <a:ea typeface="標楷體" pitchFamily="65" charset="-120"/>
              </a:rPr>
              <a:t>VS</a:t>
            </a: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正向思考</a:t>
            </a:r>
            <a:endParaRPr lang="zh-TW" altLang="en-US" sz="3200" kern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 bwMode="auto">
          <a:xfrm>
            <a:off x="906168" y="3729720"/>
            <a:ext cx="4547277" cy="6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r>
              <a:rPr lang="zh-TW" altLang="en-US" sz="3200" kern="0" dirty="0" smtClean="0">
                <a:latin typeface="標楷體" pitchFamily="65" charset="-120"/>
                <a:ea typeface="標楷體" pitchFamily="65" charset="-120"/>
              </a:rPr>
              <a:t>存款計劃</a:t>
            </a:r>
            <a:endParaRPr lang="zh-TW" altLang="en-US" sz="3200" kern="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 bwMode="auto">
          <a:xfrm>
            <a:off x="897930" y="4364042"/>
            <a:ext cx="4547277" cy="6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</a:rPr>
              <a:t>藝術創作</a:t>
            </a: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Picture 2" descr="C:\Users\Genuine\Desktop\30a63f65fe27b12054c1eb61473c_500_500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58429">
            <a:off x="5130800" y="2813908"/>
            <a:ext cx="2540000" cy="25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藝術創作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設計房子</a:t>
            </a:r>
            <a:r>
              <a:rPr lang="en-US" altLang="zh-TW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內容版面配置區 8" descr="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7104"/>
            <a:ext cx="4038600" cy="3032155"/>
          </a:xfrm>
        </p:spPr>
      </p:pic>
      <p:pic>
        <p:nvPicPr>
          <p:cNvPr id="10" name="內容版面配置區 9" descr="31.JPG">
            <a:hlinkClick r:id="rId3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48200" y="2347104"/>
            <a:ext cx="4038600" cy="30321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我的閱讀經驗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尋寶好處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內容版面配置區 5" descr="26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5138" y="2149588"/>
            <a:ext cx="4236927" cy="3181412"/>
          </a:xfrm>
        </p:spPr>
      </p:pic>
      <p:pic>
        <p:nvPicPr>
          <p:cNvPr id="7" name="內容版面配置區 6" descr="27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95346" y="1600200"/>
            <a:ext cx="334430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我的閱讀經驗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尋寶好處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文字版面配置區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博客來網路書店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內容版面配置區 11" descr="2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409568"/>
            <a:ext cx="4040188" cy="3595816"/>
          </a:xfrm>
        </p:spPr>
      </p:pic>
      <p:sp>
        <p:nvSpPr>
          <p:cNvPr id="15" name="文字版面配置區 1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金石堂網路書店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內容版面配置區 12" descr="2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408884"/>
            <a:ext cx="4041775" cy="35972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我的閱讀經驗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寶庫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28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6054" y="1630574"/>
            <a:ext cx="4038600" cy="2265712"/>
          </a:xfrm>
        </p:spPr>
      </p:pic>
      <p:pic>
        <p:nvPicPr>
          <p:cNvPr id="4098" name="Picture 2" descr="H:\講師\4.閱讀\照片\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818" y="3850063"/>
            <a:ext cx="4035252" cy="2395212"/>
          </a:xfrm>
          <a:prstGeom prst="rect">
            <a:avLst/>
          </a:prstGeom>
          <a:noFill/>
        </p:spPr>
      </p:pic>
      <p:pic>
        <p:nvPicPr>
          <p:cNvPr id="10" name="內容版面配置區 9" descr="30.jp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85270" y="1630574"/>
            <a:ext cx="4038600" cy="2265712"/>
          </a:xfrm>
        </p:spPr>
      </p:pic>
      <p:pic>
        <p:nvPicPr>
          <p:cNvPr id="4099" name="Picture 3" descr="H:\講師\4.閱讀\照片\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00976" y="3867664"/>
            <a:ext cx="4010540" cy="2377606"/>
          </a:xfrm>
          <a:prstGeom prst="rect">
            <a:avLst/>
          </a:prstGeom>
          <a:noFill/>
        </p:spPr>
      </p:pic>
      <p:pic>
        <p:nvPicPr>
          <p:cNvPr id="4100" name="Picture 4" descr="H:\講師\4.閱讀\照片\3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461" y="1618736"/>
            <a:ext cx="4047610" cy="2607275"/>
          </a:xfrm>
          <a:prstGeom prst="rect">
            <a:avLst/>
          </a:prstGeom>
          <a:noFill/>
        </p:spPr>
      </p:pic>
      <p:pic>
        <p:nvPicPr>
          <p:cNvPr id="4101" name="Picture 5" descr="H:\講師\4.閱讀\照片\3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9104" y="3954162"/>
            <a:ext cx="4097037" cy="2291106"/>
          </a:xfrm>
          <a:prstGeom prst="rect">
            <a:avLst/>
          </a:prstGeom>
          <a:noFill/>
        </p:spPr>
      </p:pic>
      <p:pic>
        <p:nvPicPr>
          <p:cNvPr id="2050" name="Picture 2" descr="H:\講師\4.閱讀\照片\40.JPG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68665" y="1637528"/>
            <a:ext cx="4046400" cy="2390775"/>
          </a:xfrm>
          <a:prstGeom prst="rect">
            <a:avLst/>
          </a:prstGeom>
          <a:noFill/>
        </p:spPr>
      </p:pic>
      <p:pic>
        <p:nvPicPr>
          <p:cNvPr id="2051" name="Picture 3" descr="H:\講師\4.閱讀\照片\41.JPG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93379" y="3861744"/>
            <a:ext cx="4046400" cy="2403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閱讀活動分享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版面配置區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建立班級書庫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3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3845"/>
            <a:ext cx="4040188" cy="3033347"/>
          </a:xfrm>
        </p:spPr>
      </p:pic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創作書插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內容版面配置區 10" descr="44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3249"/>
            <a:ext cx="4041775" cy="3034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閱讀活動分享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晨讀時光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4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3845"/>
            <a:ext cx="4040188" cy="3033347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讀報活動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4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3249"/>
            <a:ext cx="4041775" cy="3034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講師介紹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任職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清江國小代理教師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與閱讀相關經歷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閱讀教學設計獲獎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參與讀報實驗班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擔任閱讀開啟世界一扇窗講座講師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4794426" y="5115690"/>
            <a:ext cx="347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配合學校實施歡樂讀享卡活動，班級孩子獲獎合照。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2" name="內容版面配置區 11" descr="2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6000" y="1530000"/>
            <a:ext cx="4064400" cy="338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閱讀活動分享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小組討論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小組創作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內容版面配置區 9" descr="4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3047"/>
            <a:ext cx="4040188" cy="3034943"/>
          </a:xfrm>
        </p:spPr>
      </p:pic>
      <p:pic>
        <p:nvPicPr>
          <p:cNvPr id="12" name="內容版面配置區 11" descr="43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1831" y="2174875"/>
            <a:ext cx="2968162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閱讀活動分享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加入美術活動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加入自然實驗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內容版面配置區 9" descr="4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3845"/>
            <a:ext cx="4040188" cy="3033347"/>
          </a:xfrm>
        </p:spPr>
      </p:pic>
      <p:pic>
        <p:nvPicPr>
          <p:cNvPr id="12" name="內容版面配置區 11" descr="4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3249"/>
            <a:ext cx="4041775" cy="3034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閱讀活動分享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好書推薦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4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3845"/>
            <a:ext cx="4040188" cy="3033347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唐詩改寫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4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3249"/>
            <a:ext cx="4041775" cy="3034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閱讀活動分享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捲軸書創作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4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3047"/>
            <a:ext cx="4040188" cy="3034943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人偶創作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4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3249"/>
            <a:ext cx="4041775" cy="3034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閱讀活動分享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戲劇演出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5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3993" y="2174875"/>
            <a:ext cx="2966602" cy="3951288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戲劇演出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5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3249"/>
            <a:ext cx="4041775" cy="3034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閱讀活動分享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心得作品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5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33047"/>
            <a:ext cx="4040188" cy="3034943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作品展覽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53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3249"/>
            <a:ext cx="4041775" cy="303453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整個世界是我的圖書館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457200" y="1287973"/>
            <a:ext cx="4040188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食譜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內容版面配置區 10" descr="2012Reversion_Chapter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57568" y="1927735"/>
            <a:ext cx="3039452" cy="3951288"/>
          </a:xfrm>
        </p:spPr>
      </p:pic>
      <p:sp>
        <p:nvSpPr>
          <p:cNvPr id="13" name="文字版面配置區 12"/>
          <p:cNvSpPr>
            <a:spLocks noGrp="1"/>
          </p:cNvSpPr>
          <p:nvPr>
            <p:ph type="body" sz="quarter" idx="3"/>
          </p:nvPr>
        </p:nvSpPr>
        <p:spPr>
          <a:xfrm>
            <a:off x="4645025" y="1287973"/>
            <a:ext cx="4041775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洗標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" name="內容版面配置區 16" descr="th1A9XV39R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57539" y="2335427"/>
            <a:ext cx="3926583" cy="28533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整個世界是我的圖書館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457200" y="1287973"/>
            <a:ext cx="4040188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招牌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3"/>
          </p:nvPr>
        </p:nvSpPr>
        <p:spPr>
          <a:xfrm>
            <a:off x="4645025" y="1287973"/>
            <a:ext cx="4041775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路線圖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photooriginal-2652-23376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pic>
        <p:nvPicPr>
          <p:cNvPr id="15" name="內容版面配置區 14" descr="cm20120630_94631_59528_52963d5ea915abb09958ec1d95749ddb31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803260"/>
            <a:ext cx="4041775" cy="26945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整個世界是我的圖書館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457200" y="1287973"/>
            <a:ext cx="4040188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菜單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3"/>
          </p:nvPr>
        </p:nvSpPr>
        <p:spPr>
          <a:xfrm>
            <a:off x="4645025" y="1287973"/>
            <a:ext cx="4041775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使用說明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內容版面配置區 8" descr="IMAG032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42250"/>
            <a:ext cx="4040188" cy="2416537"/>
          </a:xfrm>
        </p:spPr>
      </p:pic>
      <p:pic>
        <p:nvPicPr>
          <p:cNvPr id="11" name="內容版面配置區 10" descr="0019b91ed7bd0e61aeca46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81648"/>
            <a:ext cx="4041775" cy="29377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整個世界是我的圖書館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457200" y="1287973"/>
            <a:ext cx="4040188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電視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3"/>
          </p:nvPr>
        </p:nvSpPr>
        <p:spPr>
          <a:xfrm>
            <a:off x="4645025" y="1287973"/>
            <a:ext cx="4041775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電影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6aa5e864c5db3e103c05707c55b37eb65adbbe29813be782e12028b331c38f37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887960"/>
            <a:ext cx="4040188" cy="2525118"/>
          </a:xfrm>
        </p:spPr>
      </p:pic>
      <p:pic>
        <p:nvPicPr>
          <p:cNvPr id="10" name="內容版面配置區 9" descr="Avengers_Age_of_Ultron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84343" y="2174875"/>
            <a:ext cx="276313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講師介紹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與閱讀相關研習活動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國語日報閱讀講座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閱讀策略增能研習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臺灣讀報教育成果交流暨研討會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投稿國語日報作品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小小點心師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對十二年國教的期待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挑戰水奧運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pic>
        <p:nvPicPr>
          <p:cNvPr id="7" name="內容版面配置區 6" descr="1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4939" y="1529605"/>
            <a:ext cx="4065372" cy="3387810"/>
          </a:xfrm>
        </p:spPr>
      </p:pic>
      <p:sp>
        <p:nvSpPr>
          <p:cNvPr id="8" name="文字方塊 7"/>
          <p:cNvSpPr txBox="1"/>
          <p:nvPr/>
        </p:nvSpPr>
        <p:spPr>
          <a:xfrm>
            <a:off x="4794426" y="5115690"/>
            <a:ext cx="3472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配合學校實施歡樂讀享卡活動，班級孩子獲獎合照。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整個世界是我的圖書館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457200" y="1287973"/>
            <a:ext cx="4040188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音樂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3"/>
          </p:nvPr>
        </p:nvSpPr>
        <p:spPr>
          <a:xfrm>
            <a:off x="4645025" y="1287973"/>
            <a:ext cx="4041775" cy="639762"/>
          </a:xfrm>
        </p:spPr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戲劇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內容版面配置區 8" descr="200812117385816_2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45025" y="2969481"/>
            <a:ext cx="4041775" cy="2362076"/>
          </a:xfrm>
        </p:spPr>
      </p:pic>
      <p:pic>
        <p:nvPicPr>
          <p:cNvPr id="16" name="內容版面配置區 15" descr="a4dcover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1650" y="2174875"/>
            <a:ext cx="395128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整個世界是我的圖書館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路線圖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64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1650" y="2174875"/>
            <a:ext cx="3951288" cy="3951288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旅遊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6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多樣化的閱讀主題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品格教育圖畫書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6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72294"/>
            <a:ext cx="4040188" cy="3756450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世界議題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67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713411" y="2221768"/>
            <a:ext cx="2269053" cy="3324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多樣化的主題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性別認同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68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645549"/>
            <a:ext cx="4040188" cy="3009940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自然科學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69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645025" y="2271556"/>
            <a:ext cx="4041775" cy="3757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多樣化的主題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知識漫畫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70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272294"/>
            <a:ext cx="4040188" cy="3756450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冒險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7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375275" y="2364581"/>
            <a:ext cx="2581275" cy="3571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多樣化的主題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校園生活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7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7200" y="2554644"/>
            <a:ext cx="4040188" cy="3191749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神話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73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84179" y="2174875"/>
            <a:ext cx="2963466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多樣化的主題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偵探解謎</a:t>
            </a:r>
          </a:p>
        </p:txBody>
      </p:sp>
      <p:pic>
        <p:nvPicPr>
          <p:cNvPr id="7" name="內容版面配置區 6" descr="74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24756" y="2364581"/>
            <a:ext cx="2505075" cy="3571875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科幻小說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75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760912" y="2245519"/>
            <a:ext cx="3810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多樣化的主題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原住民歷史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內容版面配置區 6" descr="76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58081" y="2364581"/>
            <a:ext cx="2638425" cy="3571875"/>
          </a:xfrm>
        </p:spPr>
      </p:pic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數學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內容版面配置區 7" descr="7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68389" y="2174875"/>
            <a:ext cx="2795047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2014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開卷好書獎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28346"/>
            <a:ext cx="8229600" cy="4525963"/>
          </a:xfrm>
        </p:spPr>
        <p:txBody>
          <a:bodyPr/>
          <a:lstStyle/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最佳童書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火車頭／文、圖：布萊恩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弗洛卡，格林文化公司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只有一個學生的學校／文、圖：劉旭恭，典藏藝術家庭公司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阿黛兒與西蒙巴黎放學記／文、圖：芭芭拉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麥克林托克，水滴文化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神奇的毛線／文：麥克．巴奈特，圖：雍．卡拉森，遠見天下文化出版公司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喀噠喀噠喀噠／文、圖：林小杯，典藏藝術家庭公司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富士山之歌／文：俵万智，圖：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U. G.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佐藤，青林國際出版公司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最佳青少年圖書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木偶師／蘿拉．愛米．舒麗茲著，遠見天下文化出版公司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夏天的規則／文、圖：陳志勇，格林文化公司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凱迪克：永不停筆的插畫家／雷納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馬可斯著，國語日報社</a:t>
            </a:r>
          </a:p>
          <a:p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說謊的阿大／文：阿部夏丸，圖：村上豊，天下雜誌公司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回饋時間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內容版面配置區 3" descr="8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9493" y="1353060"/>
            <a:ext cx="6585013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分享大綱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itchFamily="34" charset="0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回顧「閱讀開啟世界一扇窗」內容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介紹國立公共資訊圖書館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導讀「爺爺一定有辦法」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導讀「媽媽的紅沙發」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我的閱讀經驗與閱讀活動分享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多樣化的閱讀主題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Arial" pitchFamily="34" charset="0"/>
              <a:buChar char="•"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回饋時間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514350" indent="-514350">
              <a:buFont typeface="Arial" pitchFamily="34" charset="0"/>
              <a:buChar char="•"/>
            </a:pPr>
            <a:endParaRPr lang="zh-TW" altLang="en-US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 descr="H:\講師\2.閱讀\images.jpg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24843" y="1606378"/>
            <a:ext cx="1391933" cy="1104709"/>
          </a:xfrm>
          <a:prstGeom prst="rect">
            <a:avLst/>
          </a:prstGeom>
          <a:noFill/>
        </p:spPr>
      </p:pic>
      <p:pic>
        <p:nvPicPr>
          <p:cNvPr id="1027" name="Picture 3" descr="H:\講師\2.閱讀\images1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71154" y="4473145"/>
            <a:ext cx="1237465" cy="1265339"/>
          </a:xfrm>
          <a:prstGeom prst="rect">
            <a:avLst/>
          </a:prstGeom>
          <a:noFill/>
        </p:spPr>
      </p:pic>
      <p:pic>
        <p:nvPicPr>
          <p:cNvPr id="1028" name="Picture 4" descr="H:\講師\2.閱讀\7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51859" y="3064476"/>
            <a:ext cx="1429453" cy="1191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謝謝您的聆聽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希望今天的分享，能讓您有所收穫，哪怕只有一點點，也都是寶貴的經驗！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再次謝謝您的熱情參與！</a:t>
            </a:r>
            <a:endParaRPr lang="zh-TW" altLang="en-US" sz="3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81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60784" y="1804086"/>
            <a:ext cx="4425674" cy="3570044"/>
          </a:xfrm>
        </p:spPr>
      </p:pic>
      <p:pic>
        <p:nvPicPr>
          <p:cNvPr id="6" name="j0214098.wav">
            <a:hlinkClick r:id="" action="ppaction://media"/>
          </p:cNvPr>
          <p:cNvPicPr>
            <a:picLocks noRot="1" noChangeAspect="1"/>
          </p:cNvPicPr>
          <p:nvPr>
            <a:wavAudioFile r:embed="rId1" name="j0214098.wav"/>
          </p:nvPr>
        </p:nvPicPr>
        <p:blipFill>
          <a:blip r:embed="rId4"/>
          <a:stretch>
            <a:fillRect/>
          </a:stretch>
        </p:blipFill>
        <p:spPr>
          <a:xfrm>
            <a:off x="8213125" y="4957119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閱讀為何重要？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8" indent="-342900" eaLnBrk="0" hangingPunct="0">
              <a:buFont typeface="Arial" pitchFamily="34" charset="0"/>
              <a:buChar char="•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+mn-cs"/>
              </a:rPr>
              <a:t>世界閱讀日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+mn-cs"/>
              </a:rPr>
              <a:t>(1995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+mn-cs"/>
              </a:rPr>
              <a:t>年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</a:p>
          <a:p>
            <a:pPr marL="342900" lvl="8" indent="-342900" eaLnBrk="0" hangingPunct="0">
              <a:buFont typeface="Arial" pitchFamily="34" charset="0"/>
              <a:buChar char="•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+mn-cs"/>
              </a:rPr>
              <a:t>國際評比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+mn-cs"/>
              </a:rPr>
              <a:t>(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+mn-cs"/>
                <a:hlinkClick r:id="rId2" action="ppaction://hlinkfile"/>
              </a:rPr>
              <a:t>PIRLS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+mn-cs"/>
              </a:rPr>
              <a:t>、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+mn-cs"/>
                <a:hlinkClick r:id="rId3" action="ppaction://hlinkfile"/>
              </a:rPr>
              <a:t>PISA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</a:p>
          <a:p>
            <a:pPr marL="342900" lvl="8" indent="-342900" eaLnBrk="0" hangingPunct="0">
              <a:buFont typeface="Arial" pitchFamily="34" charset="0"/>
              <a:buChar char="•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+mn-cs"/>
              </a:rPr>
              <a:t>教育政策、學校教育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342900" lvl="8" indent="-342900" eaLnBrk="0" hangingPunct="0">
              <a:buFont typeface="Arial" pitchFamily="34" charset="0"/>
              <a:buChar char="•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+mn-cs"/>
              </a:rPr>
              <a:t>名言佳句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+mn-cs"/>
              </a:rPr>
              <a:t>(</a:t>
            </a: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+mn-cs"/>
              </a:rPr>
              <a:t>名人保證</a:t>
            </a:r>
            <a:r>
              <a:rPr lang="en-US" altLang="zh-TW" sz="3200" dirty="0" smtClean="0">
                <a:latin typeface="標楷體" pitchFamily="65" charset="-120"/>
                <a:ea typeface="標楷體" pitchFamily="65" charset="-120"/>
                <a:cs typeface="+mn-cs"/>
              </a:rPr>
              <a:t>)</a:t>
            </a:r>
          </a:p>
          <a:p>
            <a:pPr marL="342900" lvl="8" indent="-342900" eaLnBrk="0" hangingPunct="0">
              <a:buFont typeface="Arial" pitchFamily="34" charset="0"/>
              <a:buChar char="•"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  <a:cs typeface="+mn-cs"/>
              </a:rPr>
              <a:t>喜歡閱讀、想要閱讀→ 從閱讀中獲得樂趣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閱讀的好處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能增進親子互動。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572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豐富孩子聽覺字彙及理解力。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572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養成孩子閱讀的習慣。 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572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想像力的提升。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572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培養勇氣與自信。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457200" indent="-457200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建立優質的人格特質。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一定要以身作則，自己要養成閱讀的好習慣。</a:t>
            </a:r>
            <a:endParaRPr lang="en-US" altLang="zh-TW" sz="3200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內容版面配置區 4" descr="0000013519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97500" y="2097881"/>
            <a:ext cx="2540000" cy="3530600"/>
          </a:xfrm>
        </p:spPr>
      </p:pic>
      <p:pic>
        <p:nvPicPr>
          <p:cNvPr id="1026" name="Picture 2" descr="H:\講師\4.閱讀\照片\10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2432" y="2126392"/>
            <a:ext cx="2541600" cy="3531600"/>
          </a:xfrm>
          <a:prstGeom prst="rect">
            <a:avLst/>
          </a:prstGeom>
          <a:noFill/>
        </p:spPr>
      </p:pic>
      <p:pic>
        <p:nvPicPr>
          <p:cNvPr id="1027" name="Picture 3" descr="H:\講師\4.閱讀\照片\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9130" y="3142477"/>
            <a:ext cx="3486150" cy="2228850"/>
          </a:xfrm>
          <a:prstGeom prst="rect">
            <a:avLst/>
          </a:prstGeom>
          <a:noFill/>
        </p:spPr>
      </p:pic>
      <p:pic>
        <p:nvPicPr>
          <p:cNvPr id="1028" name="Picture 4" descr="H:\講師\4.閱讀\照片\12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1373" y="2128452"/>
            <a:ext cx="2541600" cy="353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帶領孩子閱讀的注意事項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/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營造家中舒適的閱讀環境，讓書本成為生活的一部份。</a:t>
            </a:r>
            <a:endParaRPr lang="zh-TW" altLang="en-US" sz="3200" dirty="0"/>
          </a:p>
        </p:txBody>
      </p:sp>
      <p:pic>
        <p:nvPicPr>
          <p:cNvPr id="5" name="內容版面配置區 4" descr="12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35843" y="1766336"/>
            <a:ext cx="4038600" cy="3032155"/>
          </a:xfrm>
        </p:spPr>
      </p:pic>
      <p:pic>
        <p:nvPicPr>
          <p:cNvPr id="2050" name="Picture 2" descr="H:\講師\4.閱讀\照片\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4986" y="3314509"/>
            <a:ext cx="4541880" cy="2547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3">
      <a:dk1>
        <a:srgbClr val="0E2FAD"/>
      </a:dk1>
      <a:lt1>
        <a:srgbClr val="FFFFFF"/>
      </a:lt1>
      <a:dk2>
        <a:srgbClr val="0E2FAD"/>
      </a:dk2>
      <a:lt2>
        <a:srgbClr val="B3CCE6"/>
      </a:lt2>
      <a:accent1>
        <a:srgbClr val="7FD7FC"/>
      </a:accent1>
      <a:accent2>
        <a:srgbClr val="6BA7F8"/>
      </a:accent2>
      <a:accent3>
        <a:srgbClr val="FFFFFF"/>
      </a:accent3>
      <a:accent4>
        <a:srgbClr val="0A2793"/>
      </a:accent4>
      <a:accent5>
        <a:srgbClr val="C0E8FD"/>
      </a:accent5>
      <a:accent6>
        <a:srgbClr val="6097E1"/>
      </a:accent6>
      <a:hlink>
        <a:srgbClr val="FFAB57"/>
      </a:hlink>
      <a:folHlink>
        <a:srgbClr val="007B7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AB57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E2FAD"/>
        </a:dk1>
        <a:lt1>
          <a:srgbClr val="FFFFFF"/>
        </a:lt1>
        <a:dk2>
          <a:srgbClr val="0E2FAD"/>
        </a:dk2>
        <a:lt2>
          <a:srgbClr val="B3CCE6"/>
        </a:lt2>
        <a:accent1>
          <a:srgbClr val="7FD7FC"/>
        </a:accent1>
        <a:accent2>
          <a:srgbClr val="6BA7F8"/>
        </a:accent2>
        <a:accent3>
          <a:srgbClr val="FFFFFF"/>
        </a:accent3>
        <a:accent4>
          <a:srgbClr val="0A2793"/>
        </a:accent4>
        <a:accent5>
          <a:srgbClr val="C0E8FD"/>
        </a:accent5>
        <a:accent6>
          <a:srgbClr val="6097E1"/>
        </a:accent6>
        <a:hlink>
          <a:srgbClr val="FF9D3B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E2F67"/>
        </a:dk1>
        <a:lt1>
          <a:srgbClr val="FFFFFF"/>
        </a:lt1>
        <a:dk2>
          <a:srgbClr val="0E6224"/>
        </a:dk2>
        <a:lt2>
          <a:srgbClr val="7ACCE6"/>
        </a:lt2>
        <a:accent1>
          <a:srgbClr val="745D4A"/>
        </a:accent1>
        <a:accent2>
          <a:srgbClr val="E28000"/>
        </a:accent2>
        <a:accent3>
          <a:srgbClr val="FFFFFF"/>
        </a:accent3>
        <a:accent4>
          <a:srgbClr val="0A2757"/>
        </a:accent4>
        <a:accent5>
          <a:srgbClr val="BCB6B1"/>
        </a:accent5>
        <a:accent6>
          <a:srgbClr val="CD7300"/>
        </a:accent6>
        <a:hlink>
          <a:srgbClr val="FFAB2D"/>
        </a:hlink>
        <a:folHlink>
          <a:srgbClr val="007B7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</TotalTime>
  <Words>1052</Words>
  <Application>Microsoft Office PowerPoint</Application>
  <PresentationFormat>如螢幕大小 (4:3)</PresentationFormat>
  <Paragraphs>181</Paragraphs>
  <Slides>50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50</vt:i4>
      </vt:variant>
    </vt:vector>
  </HeadingPairs>
  <TitlesOfParts>
    <vt:vector size="51" baseType="lpstr">
      <vt:lpstr>Default Design</vt:lpstr>
      <vt:lpstr>閱讀是夢想起飛的翅膀</vt:lpstr>
      <vt:lpstr>李潼(賴西安)</vt:lpstr>
      <vt:lpstr>講師介紹</vt:lpstr>
      <vt:lpstr>講師介紹</vt:lpstr>
      <vt:lpstr>分享大綱</vt:lpstr>
      <vt:lpstr>閱讀為何重要？</vt:lpstr>
      <vt:lpstr>閱讀的好處</vt:lpstr>
      <vt:lpstr>帶領孩子閱讀的注意事項</vt:lpstr>
      <vt:lpstr>帶領孩子閱讀的注意事項</vt:lpstr>
      <vt:lpstr>帶領孩子閱讀的注意事項</vt:lpstr>
      <vt:lpstr>帶領孩子閱讀的注意事項</vt:lpstr>
      <vt:lpstr>帶領孩子閱讀的注意事項</vt:lpstr>
      <vt:lpstr>帶領孩子閱讀的注意事項</vt:lpstr>
      <vt:lpstr>帶領孩子閱讀的注意事項</vt:lpstr>
      <vt:lpstr>帶領孩子閱讀的注意事項</vt:lpstr>
      <vt:lpstr>帶領孩子閱讀的注意事項</vt:lpstr>
      <vt:lpstr>帶領孩子閱讀的注意事項</vt:lpstr>
      <vt:lpstr>爺爺一定有辦法</vt:lpstr>
      <vt:lpstr>活動分享</vt:lpstr>
      <vt:lpstr>藝術創作(回收物大挑戰)</vt:lpstr>
      <vt:lpstr>媽媽的紅沙發</vt:lpstr>
      <vt:lpstr>媽媽的紅沙發(文字版)</vt:lpstr>
      <vt:lpstr>活動分享</vt:lpstr>
      <vt:lpstr>藝術創作(設計房子)</vt:lpstr>
      <vt:lpstr>我的閱讀經驗-尋寶好處</vt:lpstr>
      <vt:lpstr>我的閱讀經驗-尋寶好處</vt:lpstr>
      <vt:lpstr>我的閱讀經驗-寶庫</vt:lpstr>
      <vt:lpstr>閱讀活動分享</vt:lpstr>
      <vt:lpstr>閱讀活動分享</vt:lpstr>
      <vt:lpstr>閱讀活動分享</vt:lpstr>
      <vt:lpstr>閱讀活動分享</vt:lpstr>
      <vt:lpstr>閱讀活動分享</vt:lpstr>
      <vt:lpstr>閱讀活動分享</vt:lpstr>
      <vt:lpstr>閱讀活動分享</vt:lpstr>
      <vt:lpstr>閱讀活動分享</vt:lpstr>
      <vt:lpstr>整個世界是我的圖書館</vt:lpstr>
      <vt:lpstr>整個世界是我的圖書館</vt:lpstr>
      <vt:lpstr>整個世界是我的圖書館</vt:lpstr>
      <vt:lpstr>整個世界是我的圖書館</vt:lpstr>
      <vt:lpstr>整個世界是我的圖書館</vt:lpstr>
      <vt:lpstr>整個世界是我的圖書館</vt:lpstr>
      <vt:lpstr>多樣化的閱讀主題</vt:lpstr>
      <vt:lpstr>多樣化的主題</vt:lpstr>
      <vt:lpstr>多樣化的主題</vt:lpstr>
      <vt:lpstr>多樣化的主題</vt:lpstr>
      <vt:lpstr>多樣化的主題</vt:lpstr>
      <vt:lpstr>多樣化的主題</vt:lpstr>
      <vt:lpstr>2014開卷好書獎</vt:lpstr>
      <vt:lpstr>回饋時間</vt:lpstr>
      <vt:lpstr>謝謝您的聆聽</vt:lpstr>
    </vt:vector>
  </TitlesOfParts>
  <Company>Clearly Presented Ltd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Pencils template</dc:title>
  <dc:creator>Presentation Magazine</dc:creator>
  <cp:lastModifiedBy>user</cp:lastModifiedBy>
  <cp:revision>232</cp:revision>
  <cp:lastPrinted>2015-05-05T07:26:14Z</cp:lastPrinted>
  <dcterms:created xsi:type="dcterms:W3CDTF">2009-11-03T13:35:13Z</dcterms:created>
  <dcterms:modified xsi:type="dcterms:W3CDTF">2015-05-05T07:27:05Z</dcterms:modified>
</cp:coreProperties>
</file>